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Lst>
  <p:sldIdLst>
    <p:sldId id="897" r:id="rId4"/>
    <p:sldId id="925" r:id="rId5"/>
    <p:sldId id="945" r:id="rId6"/>
    <p:sldId id="914" r:id="rId7"/>
    <p:sldId id="479" r:id="rId8"/>
    <p:sldId id="917" r:id="rId9"/>
    <p:sldId id="924" r:id="rId10"/>
    <p:sldId id="921" r:id="rId11"/>
    <p:sldId id="922" r:id="rId12"/>
    <p:sldId id="920" r:id="rId13"/>
    <p:sldId id="923" r:id="rId14"/>
    <p:sldId id="919" r:id="rId15"/>
    <p:sldId id="918" r:id="rId16"/>
    <p:sldId id="926" r:id="rId17"/>
    <p:sldId id="927" r:id="rId18"/>
    <p:sldId id="928" r:id="rId19"/>
    <p:sldId id="930" r:id="rId20"/>
    <p:sldId id="929" r:id="rId21"/>
    <p:sldId id="931" r:id="rId22"/>
    <p:sldId id="932" r:id="rId23"/>
    <p:sldId id="936" r:id="rId24"/>
    <p:sldId id="933" r:id="rId25"/>
    <p:sldId id="934" r:id="rId26"/>
    <p:sldId id="939" r:id="rId27"/>
    <p:sldId id="940" r:id="rId28"/>
    <p:sldId id="941" r:id="rId29"/>
    <p:sldId id="943" r:id="rId30"/>
    <p:sldId id="942" r:id="rId31"/>
    <p:sldId id="944" r:id="rId32"/>
    <p:sldId id="8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11/20/2020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11/20/2020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11/20/2020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4313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2882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60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11/20/2020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7752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3062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11/20/2020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11/20/2020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11/20/2020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11/20/2020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11/20/2020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11/20/2020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11/20/2020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11/20/2020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11/20/2020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253664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162030"/>
            <a:ext cx="10779763" cy="1343316"/>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4   W E L C O M E   T O   </a:t>
            </a:r>
            <a:br>
              <a:rPr lang="en-US" sz="4500" spc="-614" dirty="0">
                <a:solidFill>
                  <a:srgbClr val="FFFFFF"/>
                </a:solidFill>
              </a:rPr>
            </a:br>
            <a:r>
              <a:rPr lang="en-US" sz="4500" spc="-614" dirty="0">
                <a:solidFill>
                  <a:srgbClr val="FFFFFF"/>
                </a:solidFill>
              </a:rPr>
              <a:t>D A T A   S C I  E N C E   W O R L D</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Types of Analytics</a:t>
            </a:r>
          </a:p>
        </p:txBody>
      </p:sp>
    </p:spTree>
    <p:extLst>
      <p:ext uri="{BB962C8B-B14F-4D97-AF65-F5344CB8AC3E}">
        <p14:creationId xmlns:p14="http://schemas.microsoft.com/office/powerpoint/2010/main" val="274988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Types of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8" name="Picture 7">
            <a:extLst>
              <a:ext uri="{FF2B5EF4-FFF2-40B4-BE49-F238E27FC236}">
                <a16:creationId xmlns:a16="http://schemas.microsoft.com/office/drawing/2014/main" id="{BDCC63DB-10D3-4437-9BB8-6275F75F8013}"/>
              </a:ext>
            </a:extLst>
          </p:cNvPr>
          <p:cNvPicPr>
            <a:picLocks noChangeAspect="1"/>
          </p:cNvPicPr>
          <p:nvPr/>
        </p:nvPicPr>
        <p:blipFill>
          <a:blip r:embed="rId3"/>
          <a:stretch>
            <a:fillRect/>
          </a:stretch>
        </p:blipFill>
        <p:spPr>
          <a:xfrm>
            <a:off x="706120" y="1476982"/>
            <a:ext cx="10779763" cy="4829744"/>
          </a:xfrm>
          <a:prstGeom prst="rect">
            <a:avLst/>
          </a:prstGeom>
        </p:spPr>
      </p:pic>
    </p:spTree>
    <p:extLst>
      <p:ext uri="{BB962C8B-B14F-4D97-AF65-F5344CB8AC3E}">
        <p14:creationId xmlns:p14="http://schemas.microsoft.com/office/powerpoint/2010/main" val="3759769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Descriptive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5553A32A-E56E-47ED-8FCB-024335DB7AFD}"/>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D7D1A456-9A5E-444A-BC3C-92054D9C18E2}"/>
              </a:ext>
            </a:extLst>
          </p:cNvPr>
          <p:cNvPicPr>
            <a:picLocks noChangeAspect="1"/>
          </p:cNvPicPr>
          <p:nvPr/>
        </p:nvPicPr>
        <p:blipFill>
          <a:blip r:embed="rId3"/>
          <a:stretch>
            <a:fillRect/>
          </a:stretch>
        </p:blipFill>
        <p:spPr>
          <a:xfrm>
            <a:off x="2416793" y="1256442"/>
            <a:ext cx="6895883" cy="3884914"/>
          </a:xfrm>
          <a:prstGeom prst="rect">
            <a:avLst/>
          </a:prstGeom>
        </p:spPr>
      </p:pic>
      <p:pic>
        <p:nvPicPr>
          <p:cNvPr id="14" name="Picture 13">
            <a:extLst>
              <a:ext uri="{FF2B5EF4-FFF2-40B4-BE49-F238E27FC236}">
                <a16:creationId xmlns:a16="http://schemas.microsoft.com/office/drawing/2014/main" id="{E00C2BE6-4018-444C-9E45-F428A21E6033}"/>
              </a:ext>
            </a:extLst>
          </p:cNvPr>
          <p:cNvPicPr>
            <a:picLocks noChangeAspect="1"/>
          </p:cNvPicPr>
          <p:nvPr/>
        </p:nvPicPr>
        <p:blipFill>
          <a:blip r:embed="rId4"/>
          <a:stretch>
            <a:fillRect/>
          </a:stretch>
        </p:blipFill>
        <p:spPr>
          <a:xfrm>
            <a:off x="2416793" y="5351783"/>
            <a:ext cx="6895883" cy="1169809"/>
          </a:xfrm>
          <a:prstGeom prst="rect">
            <a:avLst/>
          </a:prstGeom>
        </p:spPr>
      </p:pic>
    </p:spTree>
    <p:extLst>
      <p:ext uri="{BB962C8B-B14F-4D97-AF65-F5344CB8AC3E}">
        <p14:creationId xmlns:p14="http://schemas.microsoft.com/office/powerpoint/2010/main" val="213657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Predictive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4419BE41-8D01-4862-A40D-B4529165EDC7}"/>
              </a:ext>
            </a:extLst>
          </p:cNvPr>
          <p:cNvPicPr>
            <a:picLocks noChangeAspect="1"/>
          </p:cNvPicPr>
          <p:nvPr/>
        </p:nvPicPr>
        <p:blipFill>
          <a:blip r:embed="rId3"/>
          <a:stretch>
            <a:fillRect/>
          </a:stretch>
        </p:blipFill>
        <p:spPr>
          <a:xfrm>
            <a:off x="2156580" y="1184274"/>
            <a:ext cx="7218240" cy="4048929"/>
          </a:xfrm>
          <a:prstGeom prst="rect">
            <a:avLst/>
          </a:prstGeom>
        </p:spPr>
      </p:pic>
      <p:pic>
        <p:nvPicPr>
          <p:cNvPr id="14" name="Picture 13">
            <a:extLst>
              <a:ext uri="{FF2B5EF4-FFF2-40B4-BE49-F238E27FC236}">
                <a16:creationId xmlns:a16="http://schemas.microsoft.com/office/drawing/2014/main" id="{7ADA599A-86F0-43A1-B24C-438D96AB5EEE}"/>
              </a:ext>
            </a:extLst>
          </p:cNvPr>
          <p:cNvPicPr>
            <a:picLocks noChangeAspect="1"/>
          </p:cNvPicPr>
          <p:nvPr/>
        </p:nvPicPr>
        <p:blipFill>
          <a:blip r:embed="rId4"/>
          <a:stretch>
            <a:fillRect/>
          </a:stretch>
        </p:blipFill>
        <p:spPr>
          <a:xfrm>
            <a:off x="2156580" y="5477993"/>
            <a:ext cx="7218240" cy="1059245"/>
          </a:xfrm>
          <a:prstGeom prst="rect">
            <a:avLst/>
          </a:prstGeom>
        </p:spPr>
      </p:pic>
    </p:spTree>
    <p:extLst>
      <p:ext uri="{BB962C8B-B14F-4D97-AF65-F5344CB8AC3E}">
        <p14:creationId xmlns:p14="http://schemas.microsoft.com/office/powerpoint/2010/main" val="188593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Prescriptive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B73AB465-1710-49FC-B9B2-D21CC09EF337}"/>
              </a:ext>
            </a:extLst>
          </p:cNvPr>
          <p:cNvPicPr>
            <a:picLocks noChangeAspect="1"/>
          </p:cNvPicPr>
          <p:nvPr/>
        </p:nvPicPr>
        <p:blipFill>
          <a:blip r:embed="rId3"/>
          <a:stretch>
            <a:fillRect/>
          </a:stretch>
        </p:blipFill>
        <p:spPr>
          <a:xfrm>
            <a:off x="2221726" y="1267331"/>
            <a:ext cx="7382256" cy="4093609"/>
          </a:xfrm>
          <a:prstGeom prst="rect">
            <a:avLst/>
          </a:prstGeom>
        </p:spPr>
      </p:pic>
      <p:pic>
        <p:nvPicPr>
          <p:cNvPr id="5" name="Picture 4">
            <a:extLst>
              <a:ext uri="{FF2B5EF4-FFF2-40B4-BE49-F238E27FC236}">
                <a16:creationId xmlns:a16="http://schemas.microsoft.com/office/drawing/2014/main" id="{ADD8E92E-976A-4D3F-9580-EB619A457584}"/>
              </a:ext>
            </a:extLst>
          </p:cNvPr>
          <p:cNvPicPr>
            <a:picLocks noChangeAspect="1"/>
          </p:cNvPicPr>
          <p:nvPr/>
        </p:nvPicPr>
        <p:blipFill>
          <a:blip r:embed="rId4"/>
          <a:stretch>
            <a:fillRect/>
          </a:stretch>
        </p:blipFill>
        <p:spPr>
          <a:xfrm>
            <a:off x="4296278" y="5601141"/>
            <a:ext cx="3233152" cy="1044134"/>
          </a:xfrm>
          <a:prstGeom prst="rect">
            <a:avLst/>
          </a:prstGeom>
        </p:spPr>
      </p:pic>
    </p:spTree>
    <p:extLst>
      <p:ext uri="{BB962C8B-B14F-4D97-AF65-F5344CB8AC3E}">
        <p14:creationId xmlns:p14="http://schemas.microsoft.com/office/powerpoint/2010/main" val="1857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Analytics Fact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F536EC2A-0166-486E-A89F-1C32D239FF68}"/>
              </a:ext>
            </a:extLst>
          </p:cNvPr>
          <p:cNvPicPr>
            <a:picLocks noChangeAspect="1"/>
          </p:cNvPicPr>
          <p:nvPr/>
        </p:nvPicPr>
        <p:blipFill>
          <a:blip r:embed="rId3"/>
          <a:stretch>
            <a:fillRect/>
          </a:stretch>
        </p:blipFill>
        <p:spPr>
          <a:xfrm>
            <a:off x="1449649" y="1374490"/>
            <a:ext cx="8804060" cy="5021327"/>
          </a:xfrm>
          <a:prstGeom prst="rect">
            <a:avLst/>
          </a:prstGeom>
        </p:spPr>
      </p:pic>
    </p:spTree>
    <p:extLst>
      <p:ext uri="{BB962C8B-B14F-4D97-AF65-F5344CB8AC3E}">
        <p14:creationId xmlns:p14="http://schemas.microsoft.com/office/powerpoint/2010/main" val="135604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Analytics Fact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B161EFF3-BAD1-40BF-BFE1-F0AB10666827}"/>
              </a:ext>
            </a:extLst>
          </p:cNvPr>
          <p:cNvPicPr>
            <a:picLocks noChangeAspect="1"/>
          </p:cNvPicPr>
          <p:nvPr/>
        </p:nvPicPr>
        <p:blipFill>
          <a:blip r:embed="rId3"/>
          <a:stretch>
            <a:fillRect/>
          </a:stretch>
        </p:blipFill>
        <p:spPr>
          <a:xfrm>
            <a:off x="753238" y="1434193"/>
            <a:ext cx="10732646" cy="4539850"/>
          </a:xfrm>
          <a:prstGeom prst="rect">
            <a:avLst/>
          </a:prstGeom>
        </p:spPr>
      </p:pic>
    </p:spTree>
    <p:extLst>
      <p:ext uri="{BB962C8B-B14F-4D97-AF65-F5344CB8AC3E}">
        <p14:creationId xmlns:p14="http://schemas.microsoft.com/office/powerpoint/2010/main" val="247596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Data Science</a:t>
            </a:r>
          </a:p>
        </p:txBody>
      </p:sp>
    </p:spTree>
    <p:extLst>
      <p:ext uri="{BB962C8B-B14F-4D97-AF65-F5344CB8AC3E}">
        <p14:creationId xmlns:p14="http://schemas.microsoft.com/office/powerpoint/2010/main" val="263116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FE4BE723-A760-4E08-9F0F-B5A2775EA480}"/>
              </a:ext>
            </a:extLst>
          </p:cNvPr>
          <p:cNvPicPr>
            <a:picLocks noChangeAspect="1"/>
          </p:cNvPicPr>
          <p:nvPr/>
        </p:nvPicPr>
        <p:blipFill>
          <a:blip r:embed="rId3"/>
          <a:stretch>
            <a:fillRect/>
          </a:stretch>
        </p:blipFill>
        <p:spPr>
          <a:xfrm>
            <a:off x="1091843" y="1233995"/>
            <a:ext cx="10074988" cy="5181972"/>
          </a:xfrm>
          <a:prstGeom prst="rect">
            <a:avLst/>
          </a:prstGeom>
        </p:spPr>
      </p:pic>
    </p:spTree>
    <p:extLst>
      <p:ext uri="{BB962C8B-B14F-4D97-AF65-F5344CB8AC3E}">
        <p14:creationId xmlns:p14="http://schemas.microsoft.com/office/powerpoint/2010/main" val="282163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Bigdata</a:t>
            </a:r>
          </a:p>
        </p:txBody>
      </p:sp>
    </p:spTree>
    <p:extLst>
      <p:ext uri="{BB962C8B-B14F-4D97-AF65-F5344CB8AC3E}">
        <p14:creationId xmlns:p14="http://schemas.microsoft.com/office/powerpoint/2010/main" val="257029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486F6F4-7574-437B-8050-7C63C4FE13C2}"/>
              </a:ext>
            </a:extLst>
          </p:cNvPr>
          <p:cNvPicPr>
            <a:picLocks noChangeAspect="1"/>
          </p:cNvPicPr>
          <p:nvPr/>
        </p:nvPicPr>
        <p:blipFill>
          <a:blip r:embed="rId2"/>
          <a:stretch>
            <a:fillRect/>
          </a:stretch>
        </p:blipFill>
        <p:spPr>
          <a:xfrm>
            <a:off x="0" y="0"/>
            <a:ext cx="12192000" cy="6871572"/>
          </a:xfrm>
          <a:prstGeom prst="rect">
            <a:avLst/>
          </a:prstGeom>
        </p:spPr>
      </p:pic>
    </p:spTree>
    <p:extLst>
      <p:ext uri="{BB962C8B-B14F-4D97-AF65-F5344CB8AC3E}">
        <p14:creationId xmlns:p14="http://schemas.microsoft.com/office/powerpoint/2010/main" val="514759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Big Data?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8" name="object 6">
            <a:extLst>
              <a:ext uri="{FF2B5EF4-FFF2-40B4-BE49-F238E27FC236}">
                <a16:creationId xmlns:a16="http://schemas.microsoft.com/office/drawing/2014/main" id="{7D6179E7-51C5-4E9E-942B-D85B4642E33E}"/>
              </a:ext>
            </a:extLst>
          </p:cNvPr>
          <p:cNvSpPr txBox="1"/>
          <p:nvPr/>
        </p:nvSpPr>
        <p:spPr>
          <a:xfrm>
            <a:off x="706120" y="1179311"/>
            <a:ext cx="10779762" cy="1042593"/>
          </a:xfrm>
          <a:prstGeom prst="rect">
            <a:avLst/>
          </a:prstGeom>
          <a:solidFill>
            <a:sysClr val="window" lastClr="FFFFFF">
              <a:lumMod val="95000"/>
            </a:sysClr>
          </a:solidFill>
        </p:spPr>
        <p:txBody>
          <a:bodyPr vert="horz" wrap="square" lIns="0" tIns="26670" rIns="0" bIns="0" rtlCol="0">
            <a:spAutoFit/>
          </a:bodyPr>
          <a:lstStyle/>
          <a:p>
            <a:pPr marL="25400" marR="0" lvl="0" indent="0" defTabSz="914400" eaLnBrk="1" fontAlgn="auto" latinLnBrk="0" hangingPunct="1">
              <a:lnSpc>
                <a:spcPct val="100000"/>
              </a:lnSpc>
              <a:spcBef>
                <a:spcPts val="0"/>
              </a:spcBef>
              <a:spcAft>
                <a:spcPts val="0"/>
              </a:spcAft>
              <a:buClrTx/>
              <a:buSzTx/>
              <a:buFontTx/>
              <a:buNone/>
              <a:tabLst/>
              <a:defRPr/>
            </a:pPr>
            <a:r>
              <a:rPr kumimoji="0" lang="en-IN"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Big d</a:t>
            </a:r>
            <a:r>
              <a:rPr kumimoji="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ata</a:t>
            </a:r>
            <a:r>
              <a:rPr kumimoji="0" lang="en-IN"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 is a term for data sets that are so large or complex that traditional data processing application software is inadequate to deal with them. </a:t>
            </a:r>
            <a:r>
              <a:rPr kumimoji="0"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 </a:t>
            </a:r>
            <a:endParaRPr kumimoji="0" lang="en-IN"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a:p>
            <a:pPr marL="25400" marR="0" lvl="0" indent="0" defTabSz="914400" eaLnBrk="1" fontAlgn="auto" latinLnBrk="0" hangingPunct="1">
              <a:lnSpc>
                <a:spcPct val="100000"/>
              </a:lnSpc>
              <a:spcBef>
                <a:spcPts val="0"/>
              </a:spcBef>
              <a:spcAft>
                <a:spcPts val="0"/>
              </a:spcAft>
              <a:buClrTx/>
              <a:buSzTx/>
              <a:buFontTx/>
              <a:buNone/>
              <a:tabLst/>
              <a:defRPr/>
            </a:pPr>
            <a:endParaRPr kumimoji="0" lang="en-IN"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a:p>
            <a:pPr marL="25400" marR="10160">
              <a:buClr>
                <a:srgbClr val="095A82"/>
              </a:buClr>
              <a:tabLst>
                <a:tab pos="599440" algn="l"/>
              </a:tabLst>
            </a:pPr>
            <a:r>
              <a:rPr kumimoji="0" lang="en-IN" sz="1200" b="1" i="1" u="none" strike="noStrike" kern="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Is it Just the size that defines my data as Big Data? </a:t>
            </a:r>
            <a:r>
              <a:rPr kumimoji="0" lang="en-IN" sz="1200" b="1" i="1" u="none" strike="noStrike" kern="0" cap="none" spc="-1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No. </a:t>
            </a:r>
            <a:r>
              <a:rPr kumimoji="0" lang="en-IN" sz="1200" b="1" i="1" u="none" strike="noStrike" kern="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Big Data can be described using 10 Vs</a:t>
            </a:r>
            <a:endParaRPr kumimoji="0" lang="en-IN" sz="1200" b="1" i="1" u="none" strike="noStrike" kern="0" cap="none" spc="-1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0295880-1BBD-42F4-A7CA-C64DC29EFAC8}"/>
              </a:ext>
            </a:extLst>
          </p:cNvPr>
          <p:cNvPicPr>
            <a:picLocks noChangeAspect="1"/>
          </p:cNvPicPr>
          <p:nvPr/>
        </p:nvPicPr>
        <p:blipFill>
          <a:blip r:embed="rId3"/>
          <a:stretch>
            <a:fillRect/>
          </a:stretch>
        </p:blipFill>
        <p:spPr>
          <a:xfrm>
            <a:off x="1993059" y="2503515"/>
            <a:ext cx="7754445" cy="4021173"/>
          </a:xfrm>
          <a:prstGeom prst="rect">
            <a:avLst/>
          </a:prstGeom>
        </p:spPr>
      </p:pic>
    </p:spTree>
    <p:extLst>
      <p:ext uri="{BB962C8B-B14F-4D97-AF65-F5344CB8AC3E}">
        <p14:creationId xmlns:p14="http://schemas.microsoft.com/office/powerpoint/2010/main" val="386154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Technology associated with Big Data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3"/>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graphicFrame>
        <p:nvGraphicFramePr>
          <p:cNvPr id="5" name="Object 4">
            <a:extLst>
              <a:ext uri="{FF2B5EF4-FFF2-40B4-BE49-F238E27FC236}">
                <a16:creationId xmlns:a16="http://schemas.microsoft.com/office/drawing/2014/main" id="{A3AA4998-C9B7-4F3F-8741-B5D4EEE5E3B1}"/>
              </a:ext>
            </a:extLst>
          </p:cNvPr>
          <p:cNvGraphicFramePr>
            <a:graphicFrameLocks noChangeAspect="1"/>
          </p:cNvGraphicFramePr>
          <p:nvPr>
            <p:extLst>
              <p:ext uri="{D42A27DB-BD31-4B8C-83A1-F6EECF244321}">
                <p14:modId xmlns:p14="http://schemas.microsoft.com/office/powerpoint/2010/main" val="2365933378"/>
              </p:ext>
            </p:extLst>
          </p:nvPr>
        </p:nvGraphicFramePr>
        <p:xfrm>
          <a:off x="6096000" y="1395565"/>
          <a:ext cx="5586413" cy="5249710"/>
        </p:xfrm>
        <a:graphic>
          <a:graphicData uri="http://schemas.openxmlformats.org/presentationml/2006/ole">
            <mc:AlternateContent xmlns:mc="http://schemas.openxmlformats.org/markup-compatibility/2006">
              <mc:Choice xmlns:v="urn:schemas-microsoft-com:vml" Requires="v">
                <p:oleObj spid="_x0000_s1305" name="Bitmap Image" r:id="rId4" imgW="14289495" imgH="9678751" progId="Paint.Picture">
                  <p:embed/>
                </p:oleObj>
              </mc:Choice>
              <mc:Fallback>
                <p:oleObj name="Bitmap Image" r:id="rId4" imgW="14289495" imgH="9678751" progId="Paint.Picture">
                  <p:embed/>
                  <p:pic>
                    <p:nvPicPr>
                      <p:cNvPr id="9" name="Object 8">
                        <a:extLst>
                          <a:ext uri="{FF2B5EF4-FFF2-40B4-BE49-F238E27FC236}">
                            <a16:creationId xmlns:a16="http://schemas.microsoft.com/office/drawing/2014/main" id="{2DAB43C1-5758-4A5A-9874-A3BD3039D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95565"/>
                        <a:ext cx="5586413" cy="5249710"/>
                      </a:xfrm>
                      <a:prstGeom prst="rect">
                        <a:avLst/>
                      </a:prstGeom>
                      <a:noFill/>
                    </p:spPr>
                  </p:pic>
                </p:oleObj>
              </mc:Fallback>
            </mc:AlternateContent>
          </a:graphicData>
        </a:graphic>
      </p:graphicFrame>
      <p:sp>
        <p:nvSpPr>
          <p:cNvPr id="10" name="Content Placeholder 4">
            <a:extLst>
              <a:ext uri="{FF2B5EF4-FFF2-40B4-BE49-F238E27FC236}">
                <a16:creationId xmlns:a16="http://schemas.microsoft.com/office/drawing/2014/main" id="{5012676D-D608-4933-BC9E-4EDACBF0153C}"/>
              </a:ext>
            </a:extLst>
          </p:cNvPr>
          <p:cNvSpPr txBox="1">
            <a:spLocks/>
          </p:cNvSpPr>
          <p:nvPr/>
        </p:nvSpPr>
        <p:spPr>
          <a:xfrm>
            <a:off x="706120" y="1385005"/>
            <a:ext cx="5389880" cy="5260269"/>
          </a:xfrm>
          <a:prstGeom prst="rect">
            <a:avLst/>
          </a:prstGeom>
          <a:solidFill>
            <a:sysClr val="window" lastClr="FFFFFF">
              <a:lumMod val="95000"/>
            </a:sysClr>
          </a:solidFill>
        </p:spPr>
        <p:txBody>
          <a:bodyPr wrap="square" lIns="0" tIns="0" rIns="0" bIns="0">
            <a:normAutofit/>
          </a:bodyPr>
          <a:lstStyle>
            <a:lvl1pPr marL="0">
              <a:defRPr sz="2800" b="0" i="0">
                <a:solidFill>
                  <a:srgbClr val="5F5F5F"/>
                </a:solidFill>
                <a:latin typeface="Calibri"/>
                <a:ea typeface="+mn-ea"/>
                <a:cs typeface="Calibri"/>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Ingestion: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Sqoop, Flume, Kafka, Loggly, LogStash</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Processing: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Spark, Storm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Analysis: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Pig, Hive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Discovery: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Lucene, Solr, Elastic Search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Machine Learning: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Mahout, H2O, Spark Mlib</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Coordination: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Zookeeper</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NoSQL DBs: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HBase, MongoDB, Cassandra, Couch DB, Redis</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Visualization: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Tableau, Qlikview, Pentaho, Spot fire</a:t>
            </a:r>
            <a:endParaRPr kumimoji="0" lang="en-US" sz="1800" b="0" i="0" u="none" strike="noStrike" kern="0" cap="none" spc="0" normalizeH="0" baseline="0" noProof="0" dirty="0">
              <a:ln>
                <a:noFill/>
              </a:ln>
              <a:solidFill>
                <a:srgbClr val="5F5F5F"/>
              </a:solidFill>
              <a:effectLst/>
              <a:uLnTx/>
              <a:uFillTx/>
              <a:latin typeface="Calibri"/>
              <a:ea typeface="+mn-ea"/>
              <a:cs typeface="Calibri"/>
            </a:endParaRPr>
          </a:p>
        </p:txBody>
      </p:sp>
    </p:spTree>
    <p:extLst>
      <p:ext uri="{BB962C8B-B14F-4D97-AF65-F5344CB8AC3E}">
        <p14:creationId xmlns:p14="http://schemas.microsoft.com/office/powerpoint/2010/main" val="231105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Decision Making Case Study in </a:t>
            </a:r>
            <a:br>
              <a:rPr lang="en-IN" spc="-3" dirty="0">
                <a:solidFill>
                  <a:srgbClr val="002060"/>
                </a:solidFill>
              </a:rPr>
            </a:br>
            <a:r>
              <a:rPr lang="en-IN" spc="-3" dirty="0">
                <a:solidFill>
                  <a:srgbClr val="002060"/>
                </a:solidFill>
              </a:rPr>
              <a:t>Data Science</a:t>
            </a:r>
          </a:p>
        </p:txBody>
      </p:sp>
    </p:spTree>
    <p:extLst>
      <p:ext uri="{BB962C8B-B14F-4D97-AF65-F5344CB8AC3E}">
        <p14:creationId xmlns:p14="http://schemas.microsoft.com/office/powerpoint/2010/main" val="130116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9" name="Picture 8">
            <a:extLst>
              <a:ext uri="{FF2B5EF4-FFF2-40B4-BE49-F238E27FC236}">
                <a16:creationId xmlns:a16="http://schemas.microsoft.com/office/drawing/2014/main" id="{1C80EE19-4794-4EA8-80AD-62EF7EBB17E1}"/>
              </a:ext>
            </a:extLst>
          </p:cNvPr>
          <p:cNvPicPr>
            <a:picLocks noChangeAspect="1"/>
          </p:cNvPicPr>
          <p:nvPr/>
        </p:nvPicPr>
        <p:blipFill>
          <a:blip r:embed="rId3"/>
          <a:stretch>
            <a:fillRect/>
          </a:stretch>
        </p:blipFill>
        <p:spPr>
          <a:xfrm>
            <a:off x="1287262" y="1456764"/>
            <a:ext cx="9419673" cy="4817160"/>
          </a:xfrm>
          <a:prstGeom prst="rect">
            <a:avLst/>
          </a:prstGeom>
        </p:spPr>
      </p:pic>
    </p:spTree>
    <p:extLst>
      <p:ext uri="{BB962C8B-B14F-4D97-AF65-F5344CB8AC3E}">
        <p14:creationId xmlns:p14="http://schemas.microsoft.com/office/powerpoint/2010/main" val="1174661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43D9942C-6235-4AAD-91E8-751360D342AA}"/>
              </a:ext>
            </a:extLst>
          </p:cNvPr>
          <p:cNvPicPr>
            <a:picLocks noChangeAspect="1"/>
          </p:cNvPicPr>
          <p:nvPr/>
        </p:nvPicPr>
        <p:blipFill>
          <a:blip r:embed="rId3"/>
          <a:stretch>
            <a:fillRect/>
          </a:stretch>
        </p:blipFill>
        <p:spPr>
          <a:xfrm>
            <a:off x="1467931" y="1281879"/>
            <a:ext cx="8567455" cy="5258378"/>
          </a:xfrm>
          <a:prstGeom prst="rect">
            <a:avLst/>
          </a:prstGeom>
        </p:spPr>
      </p:pic>
    </p:spTree>
    <p:extLst>
      <p:ext uri="{BB962C8B-B14F-4D97-AF65-F5344CB8AC3E}">
        <p14:creationId xmlns:p14="http://schemas.microsoft.com/office/powerpoint/2010/main" val="1264839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5" name="Picture 4">
            <a:extLst>
              <a:ext uri="{FF2B5EF4-FFF2-40B4-BE49-F238E27FC236}">
                <a16:creationId xmlns:a16="http://schemas.microsoft.com/office/drawing/2014/main" id="{A80790BA-8100-48E7-80D0-1861365AA5D1}"/>
              </a:ext>
            </a:extLst>
          </p:cNvPr>
          <p:cNvPicPr>
            <a:picLocks noChangeAspect="1"/>
          </p:cNvPicPr>
          <p:nvPr/>
        </p:nvPicPr>
        <p:blipFill>
          <a:blip r:embed="rId3"/>
          <a:stretch>
            <a:fillRect/>
          </a:stretch>
        </p:blipFill>
        <p:spPr>
          <a:xfrm>
            <a:off x="1351397" y="1355695"/>
            <a:ext cx="8778024" cy="5212624"/>
          </a:xfrm>
          <a:prstGeom prst="rect">
            <a:avLst/>
          </a:prstGeom>
        </p:spPr>
      </p:pic>
    </p:spTree>
    <p:extLst>
      <p:ext uri="{BB962C8B-B14F-4D97-AF65-F5344CB8AC3E}">
        <p14:creationId xmlns:p14="http://schemas.microsoft.com/office/powerpoint/2010/main" val="674009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2 – Walmart Sales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13" name="TextBox 12">
            <a:extLst>
              <a:ext uri="{FF2B5EF4-FFF2-40B4-BE49-F238E27FC236}">
                <a16:creationId xmlns:a16="http://schemas.microsoft.com/office/drawing/2014/main" id="{F2691925-88F3-41E4-AC81-56C8358C2B94}"/>
              </a:ext>
            </a:extLst>
          </p:cNvPr>
          <p:cNvSpPr txBox="1"/>
          <p:nvPr/>
        </p:nvSpPr>
        <p:spPr>
          <a:xfrm>
            <a:off x="706117" y="1329352"/>
            <a:ext cx="6094520" cy="3698448"/>
          </a:xfrm>
          <a:prstGeom prst="rect">
            <a:avLst/>
          </a:prstGeom>
          <a:noFill/>
        </p:spPr>
        <p:txBody>
          <a:bodyPr wrap="square">
            <a:spAutoFit/>
          </a:bodyPr>
          <a:lstStyle/>
          <a:p>
            <a:pPr marR="10160">
              <a:lnSpc>
                <a:spcPct val="150100"/>
              </a:lnSpc>
              <a:spcBef>
                <a:spcPts val="210"/>
              </a:spcBef>
              <a:buClr>
                <a:srgbClr val="095A82"/>
              </a:buClr>
              <a:tabLst>
                <a:tab pos="599440" algn="l"/>
              </a:tabLst>
            </a:pPr>
            <a:r>
              <a:rPr lang="en-IN" sz="1800" b="1" i="1" dirty="0">
                <a:solidFill>
                  <a:schemeClr val="bg1"/>
                </a:solidFill>
                <a:latin typeface="Arial" panose="020B0604020202020204" pitchFamily="34" charset="0"/>
                <a:cs typeface="Arial" panose="020B0604020202020204" pitchFamily="34" charset="0"/>
              </a:rPr>
              <a:t>Highly targeted &amp; personalized communication leads to a leading retailer know more about a lady than her own family.</a:t>
            </a:r>
          </a:p>
          <a:p>
            <a:pPr marL="25400" marR="10160" algn="just">
              <a:lnSpc>
                <a:spcPct val="150100"/>
              </a:lnSpc>
              <a:spcBef>
                <a:spcPts val="1280"/>
              </a:spcBef>
              <a:buClr>
                <a:srgbClr val="095A82"/>
              </a:buClr>
              <a:tabLst>
                <a:tab pos="599440" algn="l"/>
              </a:tabLst>
            </a:pPr>
            <a:endParaRPr lang="en-IN" sz="1800" b="1" spc="-10" dirty="0">
              <a:solidFill>
                <a:schemeClr val="bg1"/>
              </a:solidFill>
              <a:latin typeface="Arial" panose="020B0604020202020204" pitchFamily="34" charset="0"/>
              <a:cs typeface="Arial" panose="020B0604020202020204" pitchFamily="34" charset="0"/>
            </a:endParaRPr>
          </a:p>
          <a:p>
            <a:pPr marL="25400" marR="10160" algn="just">
              <a:lnSpc>
                <a:spcPct val="150100"/>
              </a:lnSpc>
              <a:spcBef>
                <a:spcPts val="1280"/>
              </a:spcBef>
              <a:buClr>
                <a:srgbClr val="095A82"/>
              </a:buClr>
              <a:tabLst>
                <a:tab pos="599440" algn="l"/>
              </a:tabLst>
            </a:pPr>
            <a:r>
              <a:rPr lang="en-IN" sz="1800" b="1" spc="-10" dirty="0">
                <a:solidFill>
                  <a:schemeClr val="bg1"/>
                </a:solidFill>
                <a:latin typeface="Arial" panose="020B0604020202020204" pitchFamily="34" charset="0"/>
                <a:cs typeface="Arial" panose="020B0604020202020204" pitchFamily="34" charset="0"/>
              </a:rPr>
              <a:t>Data Science is not just about analysis, it is also about story telling and creating value for the business. This is an art which is learned through </a:t>
            </a:r>
            <a:r>
              <a:rPr lang="en-IN" sz="1800" b="1" spc="-10" dirty="0">
                <a:solidFill>
                  <a:schemeClr val="accent2"/>
                </a:solidFill>
                <a:latin typeface="Arial" panose="020B0604020202020204" pitchFamily="34" charset="0"/>
                <a:cs typeface="Arial" panose="020B0604020202020204" pitchFamily="34" charset="0"/>
              </a:rPr>
              <a:t>mentors, practical exposure and structured training programs.</a:t>
            </a:r>
          </a:p>
        </p:txBody>
      </p:sp>
      <p:pic>
        <p:nvPicPr>
          <p:cNvPr id="5" name="Picture 4">
            <a:extLst>
              <a:ext uri="{FF2B5EF4-FFF2-40B4-BE49-F238E27FC236}">
                <a16:creationId xmlns:a16="http://schemas.microsoft.com/office/drawing/2014/main" id="{451E8081-4CC5-47C4-8B45-149EE81B643E}"/>
              </a:ext>
            </a:extLst>
          </p:cNvPr>
          <p:cNvPicPr>
            <a:picLocks noChangeAspect="1"/>
          </p:cNvPicPr>
          <p:nvPr/>
        </p:nvPicPr>
        <p:blipFill>
          <a:blip r:embed="rId3"/>
          <a:stretch>
            <a:fillRect/>
          </a:stretch>
        </p:blipFill>
        <p:spPr>
          <a:xfrm>
            <a:off x="7856415" y="1454503"/>
            <a:ext cx="3791089" cy="3791089"/>
          </a:xfrm>
          <a:prstGeom prst="rect">
            <a:avLst/>
          </a:prstGeom>
        </p:spPr>
      </p:pic>
    </p:spTree>
    <p:extLst>
      <p:ext uri="{BB962C8B-B14F-4D97-AF65-F5344CB8AC3E}">
        <p14:creationId xmlns:p14="http://schemas.microsoft.com/office/powerpoint/2010/main" val="1319401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3 - World Cup Football</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object 6">
            <a:extLst>
              <a:ext uri="{FF2B5EF4-FFF2-40B4-BE49-F238E27FC236}">
                <a16:creationId xmlns:a16="http://schemas.microsoft.com/office/drawing/2014/main" id="{270F8B63-49AA-43AF-862A-B88D779A031C}"/>
              </a:ext>
            </a:extLst>
          </p:cNvPr>
          <p:cNvSpPr txBox="1"/>
          <p:nvPr/>
        </p:nvSpPr>
        <p:spPr>
          <a:xfrm>
            <a:off x="706120" y="1184935"/>
            <a:ext cx="6493670" cy="2337878"/>
          </a:xfrm>
          <a:prstGeom prst="rect">
            <a:avLst/>
          </a:prstGeom>
          <a:solidFill>
            <a:schemeClr val="bg1">
              <a:lumMod val="95000"/>
            </a:schemeClr>
          </a:solidFill>
        </p:spPr>
        <p:txBody>
          <a:bodyPr vert="horz" wrap="square" lIns="0" tIns="26670" rIns="0" bIns="0" rtlCol="0">
            <a:spAutoFit/>
          </a:bodyPr>
          <a:lstStyle/>
          <a:p>
            <a:pPr marL="25400">
              <a:lnSpc>
                <a:spcPct val="150000"/>
              </a:lnSpc>
            </a:pPr>
            <a:r>
              <a:rPr lang="en-IN" sz="2000" b="1" i="1" spc="-90" dirty="0">
                <a:latin typeface="Arial" panose="020B0604020202020204" pitchFamily="34" charset="0"/>
                <a:cs typeface="Arial" panose="020B0604020202020204" pitchFamily="34" charset="0"/>
              </a:rPr>
              <a:t>The ability to extract knowledge from data presumably helped the </a:t>
            </a:r>
            <a:r>
              <a:rPr lang="en-IN" sz="2000" b="1" i="1" spc="-90" dirty="0">
                <a:solidFill>
                  <a:schemeClr val="accent2"/>
                </a:solidFill>
                <a:latin typeface="Arial" panose="020B0604020202020204" pitchFamily="34" charset="0"/>
                <a:cs typeface="Arial" panose="020B0604020202020204" pitchFamily="34" charset="0"/>
              </a:rPr>
              <a:t>Red Sox win </a:t>
            </a:r>
            <a:r>
              <a:rPr lang="en-IN" sz="2000" b="1" i="1" spc="-90" dirty="0">
                <a:latin typeface="Arial" panose="020B0604020202020204" pitchFamily="34" charset="0"/>
                <a:cs typeface="Arial" panose="020B0604020202020204" pitchFamily="34" charset="0"/>
              </a:rPr>
              <a:t>the World Series in 2004 for the first time in 86 Years. </a:t>
            </a:r>
          </a:p>
          <a:p>
            <a:pPr marL="25400">
              <a:lnSpc>
                <a:spcPct val="150000"/>
              </a:lnSpc>
            </a:pPr>
            <a:endParaRPr lang="en-IN" sz="2000" b="1" i="1" spc="-90" dirty="0">
              <a:solidFill>
                <a:schemeClr val="accent6">
                  <a:lumMod val="75000"/>
                </a:schemeClr>
              </a:solidFill>
              <a:latin typeface="Arial" panose="020B0604020202020204" pitchFamily="34" charset="0"/>
              <a:cs typeface="Arial" panose="020B0604020202020204" pitchFamily="34" charset="0"/>
            </a:endParaRPr>
          </a:p>
          <a:p>
            <a:pPr marL="25400">
              <a:lnSpc>
                <a:spcPct val="150000"/>
              </a:lnSpc>
            </a:pPr>
            <a:r>
              <a:rPr lang="en-IN" sz="2000" b="1" i="1" spc="-90" dirty="0">
                <a:solidFill>
                  <a:schemeClr val="accent2"/>
                </a:solidFill>
                <a:latin typeface="Arial" panose="020B0604020202020204" pitchFamily="34" charset="0"/>
                <a:cs typeface="Arial" panose="020B0604020202020204" pitchFamily="34" charset="0"/>
              </a:rPr>
              <a:t>Wow. Great !!  Decision Making helped lot</a:t>
            </a:r>
            <a:r>
              <a:rPr lang="en-IN" sz="2000" b="1" spc="-90" dirty="0">
                <a:solidFill>
                  <a:schemeClr val="accent2"/>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E4513B30-3E73-4C89-AE24-5C68A857F621}"/>
              </a:ext>
            </a:extLst>
          </p:cNvPr>
          <p:cNvPicPr>
            <a:picLocks noChangeAspect="1"/>
          </p:cNvPicPr>
          <p:nvPr/>
        </p:nvPicPr>
        <p:blipFill>
          <a:blip r:embed="rId3"/>
          <a:stretch>
            <a:fillRect/>
          </a:stretch>
        </p:blipFill>
        <p:spPr>
          <a:xfrm>
            <a:off x="7437061" y="1184935"/>
            <a:ext cx="4118891" cy="5181070"/>
          </a:xfrm>
          <a:prstGeom prst="rect">
            <a:avLst/>
          </a:prstGeom>
          <a:ln>
            <a:solidFill>
              <a:srgbClr val="0070C0"/>
            </a:solidFill>
          </a:ln>
        </p:spPr>
      </p:pic>
    </p:spTree>
    <p:extLst>
      <p:ext uri="{BB962C8B-B14F-4D97-AF65-F5344CB8AC3E}">
        <p14:creationId xmlns:p14="http://schemas.microsoft.com/office/powerpoint/2010/main" val="2605629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4 – World Cup Cricket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object 6">
            <a:extLst>
              <a:ext uri="{FF2B5EF4-FFF2-40B4-BE49-F238E27FC236}">
                <a16:creationId xmlns:a16="http://schemas.microsoft.com/office/drawing/2014/main" id="{B2477DFC-26A0-4C81-8010-EE950BC7F9B1}"/>
              </a:ext>
            </a:extLst>
          </p:cNvPr>
          <p:cNvSpPr txBox="1"/>
          <p:nvPr/>
        </p:nvSpPr>
        <p:spPr>
          <a:xfrm>
            <a:off x="523215" y="4870789"/>
            <a:ext cx="11145569" cy="1539589"/>
          </a:xfrm>
          <a:prstGeom prst="rect">
            <a:avLst/>
          </a:prstGeom>
          <a:solidFill>
            <a:schemeClr val="bg1">
              <a:lumMod val="95000"/>
            </a:schemeClr>
          </a:solidFill>
        </p:spPr>
        <p:txBody>
          <a:bodyPr vert="horz" wrap="square" lIns="0" tIns="26670" rIns="0" bIns="0" rtlCol="0">
            <a:spAutoFit/>
          </a:bodyPr>
          <a:lstStyle/>
          <a:p>
            <a:pPr marL="25400">
              <a:lnSpc>
                <a:spcPct val="150000"/>
              </a:lnSpc>
            </a:pPr>
            <a:r>
              <a:rPr lang="en-IN" sz="2000" b="1" i="1" spc="-90" dirty="0">
                <a:latin typeface="Arial" panose="020B0604020202020204" pitchFamily="34" charset="0"/>
                <a:cs typeface="Arial" panose="020B0604020202020204" pitchFamily="34" charset="0"/>
              </a:rPr>
              <a:t>The ability to extract knowledge from data presumably helped the </a:t>
            </a:r>
            <a:r>
              <a:rPr lang="en-IN" sz="2000" b="1" i="1" spc="-90" dirty="0">
                <a:solidFill>
                  <a:schemeClr val="accent2"/>
                </a:solidFill>
                <a:latin typeface="Arial" panose="020B0604020202020204" pitchFamily="34" charset="0"/>
                <a:cs typeface="Arial" panose="020B0604020202020204" pitchFamily="34" charset="0"/>
              </a:rPr>
              <a:t>England win </a:t>
            </a:r>
            <a:r>
              <a:rPr lang="en-IN" sz="2000" b="1" i="1" spc="-90" dirty="0">
                <a:latin typeface="Arial" panose="020B0604020202020204" pitchFamily="34" charset="0"/>
                <a:cs typeface="Arial" panose="020B0604020202020204" pitchFamily="34" charset="0"/>
              </a:rPr>
              <a:t>the World Cup Series in 2019 for the first time in 100 Years. Even though </a:t>
            </a:r>
            <a:r>
              <a:rPr lang="en-IN" sz="2000" b="1" i="1" spc="-90">
                <a:latin typeface="Arial" panose="020B0604020202020204" pitchFamily="34" charset="0"/>
                <a:cs typeface="Arial" panose="020B0604020202020204" pitchFamily="34" charset="0"/>
              </a:rPr>
              <a:t>a national </a:t>
            </a:r>
            <a:r>
              <a:rPr lang="en-IN" sz="2000" b="1" i="1" spc="-90" dirty="0">
                <a:latin typeface="Arial" panose="020B0604020202020204" pitchFamily="34" charset="0"/>
                <a:cs typeface="Arial" panose="020B0604020202020204" pitchFamily="34" charset="0"/>
              </a:rPr>
              <a:t>game of England they struggled lot.</a:t>
            </a:r>
          </a:p>
          <a:p>
            <a:pPr marL="25400">
              <a:lnSpc>
                <a:spcPct val="150000"/>
              </a:lnSpc>
            </a:pPr>
            <a:endParaRPr lang="en-IN" sz="800" b="1" i="1" spc="-90" dirty="0">
              <a:solidFill>
                <a:schemeClr val="accent6">
                  <a:lumMod val="75000"/>
                </a:schemeClr>
              </a:solidFill>
              <a:latin typeface="Arial" panose="020B0604020202020204" pitchFamily="34" charset="0"/>
              <a:cs typeface="Arial" panose="020B0604020202020204" pitchFamily="34" charset="0"/>
            </a:endParaRPr>
          </a:p>
          <a:p>
            <a:pPr marL="25400">
              <a:lnSpc>
                <a:spcPct val="150000"/>
              </a:lnSpc>
            </a:pPr>
            <a:r>
              <a:rPr lang="en-IN" sz="2000" b="1" i="1" spc="-90" dirty="0">
                <a:solidFill>
                  <a:schemeClr val="accent2"/>
                </a:solidFill>
                <a:latin typeface="Arial" panose="020B0604020202020204" pitchFamily="34" charset="0"/>
                <a:cs typeface="Arial" panose="020B0604020202020204" pitchFamily="34" charset="0"/>
              </a:rPr>
              <a:t>Wow. Great !!  Decision Making helped lot</a:t>
            </a:r>
            <a:r>
              <a:rPr lang="en-IN" sz="2000" b="1" spc="-90" dirty="0">
                <a:solidFill>
                  <a:schemeClr val="accent2"/>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E3BA950-9532-432E-8565-A11ECF50B7D9}"/>
              </a:ext>
            </a:extLst>
          </p:cNvPr>
          <p:cNvPicPr>
            <a:picLocks noChangeAspect="1"/>
          </p:cNvPicPr>
          <p:nvPr/>
        </p:nvPicPr>
        <p:blipFill>
          <a:blip r:embed="rId3"/>
          <a:stretch>
            <a:fillRect/>
          </a:stretch>
        </p:blipFill>
        <p:spPr>
          <a:xfrm>
            <a:off x="3122534" y="1458573"/>
            <a:ext cx="5274336" cy="2953628"/>
          </a:xfrm>
          <a:prstGeom prst="rect">
            <a:avLst/>
          </a:prstGeom>
        </p:spPr>
      </p:pic>
    </p:spTree>
    <p:extLst>
      <p:ext uri="{BB962C8B-B14F-4D97-AF65-F5344CB8AC3E}">
        <p14:creationId xmlns:p14="http://schemas.microsoft.com/office/powerpoint/2010/main" val="87899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World Summary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8" name="TextBox 7">
            <a:extLst>
              <a:ext uri="{FF2B5EF4-FFF2-40B4-BE49-F238E27FC236}">
                <a16:creationId xmlns:a16="http://schemas.microsoft.com/office/drawing/2014/main" id="{2C143E50-80AA-4441-9ADC-E6D1C431FF9B}"/>
              </a:ext>
            </a:extLst>
          </p:cNvPr>
          <p:cNvSpPr txBox="1"/>
          <p:nvPr/>
        </p:nvSpPr>
        <p:spPr>
          <a:xfrm>
            <a:off x="671962" y="1165447"/>
            <a:ext cx="10914750" cy="5257850"/>
          </a:xfrm>
          <a:prstGeom prst="rect">
            <a:avLst/>
          </a:prstGeom>
          <a:noFill/>
        </p:spPr>
        <p:txBody>
          <a:bodyPr wrap="square">
            <a:spAutoFit/>
          </a:bodyPr>
          <a:lstStyle/>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learnt about the fundamentals of Data Science, Machine Learning and Big Data.</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seen how powerful Data Science can be through some interesting case studies like Titanic, Walmart, Red Sox and England Cricket team.</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looked at the skills that organizations look for when they evaluate you as a potential Data Scientist which is not limited to technical expertise but also skills in story telling and business understanding.</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tried to help you recognize the skills you need to pivot into this fascinating world of data science which includes basic skills like MS Excel, Data Visualization, Data Analysis, Predictive Modelling, Statistics, etc.,</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looked at reason why people fail to transition to Data Science due to myths about professional backgrounds, hype about technical prowess, lack of business understandings etc.,</a:t>
            </a:r>
          </a:p>
        </p:txBody>
      </p:sp>
    </p:spTree>
    <p:extLst>
      <p:ext uri="{BB962C8B-B14F-4D97-AF65-F5344CB8AC3E}">
        <p14:creationId xmlns:p14="http://schemas.microsoft.com/office/powerpoint/2010/main" val="323594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053593" y="2794593"/>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Part – I</a:t>
            </a:r>
            <a:br>
              <a:rPr lang="en-IN" spc="-3" dirty="0">
                <a:solidFill>
                  <a:srgbClr val="002060"/>
                </a:solidFill>
              </a:rPr>
            </a:br>
            <a:r>
              <a:rPr lang="en-IN" spc="-3" dirty="0">
                <a:solidFill>
                  <a:srgbClr val="002060"/>
                </a:solidFill>
              </a:rPr>
              <a:t>Welcome to Data Science World</a:t>
            </a:r>
          </a:p>
        </p:txBody>
      </p:sp>
    </p:spTree>
    <p:extLst>
      <p:ext uri="{BB962C8B-B14F-4D97-AF65-F5344CB8AC3E}">
        <p14:creationId xmlns:p14="http://schemas.microsoft.com/office/powerpoint/2010/main" val="121219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89935" y="3595446"/>
            <a:ext cx="7412854" cy="1651248"/>
            <a:chOff x="2698812" y="3888409"/>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3888409"/>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n-US" sz="2000" b="1" dirty="0">
                  <a:latin typeface="Arial Black" panose="020B0A04020102020204" pitchFamily="34" charset="0"/>
                </a:rPr>
                <a:t>                 </a:t>
              </a:r>
              <a:r>
                <a:rPr lang="en-US" sz="4500" spc="-614" dirty="0">
                  <a:solidFill>
                    <a:srgbClr val="FFFFFF"/>
                  </a:solidFill>
                  <a:latin typeface="Arial"/>
                  <a:ea typeface="+mj-ea"/>
                  <a:cs typeface="Arial"/>
                </a:rPr>
                <a:t>I n t e l l e c t  S r i r a m                                 </a:t>
              </a:r>
            </a:p>
            <a:p>
              <a:pPr algn="just"/>
              <a:r>
                <a:rPr lang="en-US" sz="2000" b="1" dirty="0">
                  <a:latin typeface="Arial Black" panose="020B0A04020102020204" pitchFamily="34" charset="0"/>
                </a:rPr>
                <a:t>                                                    </a:t>
              </a:r>
            </a:p>
            <a:p>
              <a:pPr algn="just"/>
              <a:r>
                <a:rPr lang="en-US" sz="2000" b="1" dirty="0">
                  <a:latin typeface="Arial Black" panose="020B0A04020102020204" pitchFamily="34" charset="0"/>
                </a:rPr>
                <a:t>                                                       </a:t>
              </a:r>
              <a:r>
                <a:rPr lang="en-US" sz="2000" b="1" i="1" dirty="0">
                  <a:solidFill>
                    <a:srgbClr val="92D050"/>
                  </a:solidFill>
                  <a:latin typeface="Arial Black" panose="020B0A04020102020204" pitchFamily="34" charset="0"/>
                </a:rPr>
                <a:t>Subscribed</a:t>
              </a:r>
              <a:endParaRPr lang="en-IN" sz="2000" b="1" i="1" dirty="0">
                <a:solidFill>
                  <a:srgbClr val="92D050"/>
                </a:solidFill>
                <a:latin typeface="Arial Black" panose="020B0A04020102020204" pitchFamily="34" charset="0"/>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4605097"/>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100024"/>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130288"/>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EEE9088E-D99E-473F-925D-F3DEF3819F45}"/>
              </a:ext>
            </a:extLst>
          </p:cNvPr>
          <p:cNvSpPr txBox="1"/>
          <p:nvPr/>
        </p:nvSpPr>
        <p:spPr>
          <a:xfrm>
            <a:off x="2686298" y="5438599"/>
            <a:ext cx="8049828" cy="872034"/>
          </a:xfrm>
          <a:prstGeom prst="rect">
            <a:avLst/>
          </a:prstGeom>
          <a:noFill/>
        </p:spPr>
        <p:txBody>
          <a:bodyPr wrap="square">
            <a:spAutoFit/>
          </a:bodyPr>
          <a:lstStyle/>
          <a:p>
            <a:pPr>
              <a:lnSpc>
                <a:spcPct val="150000"/>
              </a:lnSpc>
            </a:pPr>
            <a:r>
              <a:rPr lang="en-US" dirty="0">
                <a:solidFill>
                  <a:prstClr val="white"/>
                </a:solidFill>
                <a:latin typeface="Arial" panose="020B0604020202020204" pitchFamily="34" charset="0"/>
                <a:cs typeface="Arial" panose="020B0604020202020204" pitchFamily="34" charset="0"/>
              </a:rPr>
              <a:t>LinkedIn : </a:t>
            </a:r>
            <a:r>
              <a:rPr lang="en-IN" dirty="0">
                <a:solidFill>
                  <a:prstClr val="white"/>
                </a:solidFill>
                <a:latin typeface="Arial" panose="020B0604020202020204" pitchFamily="34" charset="0"/>
                <a:cs typeface="Arial" panose="020B0604020202020204" pitchFamily="34" charset="0"/>
                <a:hlinkClick r:id="rId4"/>
              </a:rPr>
              <a:t>https://www.linkedin.com/in/sriram-balasubramanian-374566166/</a:t>
            </a:r>
            <a:endParaRPr lang="en-IN" dirty="0">
              <a:solidFill>
                <a:prstClr val="white"/>
              </a:solidFill>
              <a:latin typeface="Arial" panose="020B0604020202020204" pitchFamily="34" charset="0"/>
              <a:cs typeface="Arial" panose="020B0604020202020204" pitchFamily="34" charset="0"/>
            </a:endParaRPr>
          </a:p>
          <a:p>
            <a:pPr>
              <a:lnSpc>
                <a:spcPct val="150000"/>
              </a:lnSpc>
            </a:pPr>
            <a:r>
              <a:rPr lang="en-IN" dirty="0">
                <a:solidFill>
                  <a:prstClr val="white"/>
                </a:solidFill>
                <a:latin typeface="Arial" panose="020B0604020202020204" pitchFamily="34" charset="0"/>
                <a:cs typeface="Arial" panose="020B0604020202020204" pitchFamily="34" charset="0"/>
              </a:rPr>
              <a:t>GitHub</a:t>
            </a:r>
            <a:r>
              <a:rPr lang="en-IN" dirty="0">
                <a:solidFill>
                  <a:srgbClr val="0070C0"/>
                </a:solidFill>
                <a:latin typeface="Arial" panose="020B0604020202020204" pitchFamily="34" charset="0"/>
                <a:cs typeface="Arial" panose="020B0604020202020204" pitchFamily="34" charset="0"/>
              </a:rPr>
              <a:t> </a:t>
            </a:r>
            <a:r>
              <a:rPr lang="en-IN" dirty="0">
                <a:solidFill>
                  <a:prstClr val="white"/>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hlinkClick r:id="rId5"/>
              </a:rPr>
              <a:t>https://github.com/intellectsriram</a:t>
            </a:r>
            <a:endParaRPr lang="en-IN"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&amp; Facts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fontScale="92500"/>
          </a:bodyPr>
          <a:lstStyle/>
          <a:p>
            <a:pPr marL="0" indent="0" algn="just">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Data</a:t>
            </a:r>
            <a:r>
              <a:rPr lang="en-US" sz="2000" dirty="0">
                <a:solidFill>
                  <a:schemeClr val="bg1"/>
                </a:solidFill>
                <a:latin typeface="Arial" panose="020B0604020202020204" pitchFamily="34" charset="0"/>
                <a:cs typeface="Arial" panose="020B0604020202020204" pitchFamily="34" charset="0"/>
              </a:rPr>
              <a:t> </a:t>
            </a:r>
            <a:r>
              <a:rPr lang="en-US" sz="2000" spc="-90" dirty="0">
                <a:solidFill>
                  <a:schemeClr val="bg1"/>
                </a:solidFill>
                <a:latin typeface="Arial" panose="020B0604020202020204" pitchFamily="34" charset="0"/>
                <a:cs typeface="Arial" panose="020B0604020202020204" pitchFamily="34" charset="0"/>
              </a:rPr>
              <a:t> is Everywhere</a:t>
            </a:r>
            <a:r>
              <a:rPr lang="en-US" sz="2000" spc="-10"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But a scarcity of talent with the skills to make sense of it and create a value.</a:t>
            </a: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i="1" spc="-10" dirty="0">
                <a:solidFill>
                  <a:schemeClr val="bg1"/>
                </a:solidFill>
                <a:latin typeface="Arial" panose="020B0604020202020204" pitchFamily="34" charset="0"/>
                <a:cs typeface="Arial" panose="020B0604020202020204" pitchFamily="34" charset="0"/>
              </a:rPr>
              <a:t>Up to 20% of analytics jobs are going filled or are being filled with difficulty(Source: Randstad)</a:t>
            </a: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i="1" spc="-10" dirty="0">
                <a:solidFill>
                  <a:schemeClr val="bg1"/>
                </a:solidFill>
                <a:latin typeface="Arial" panose="020B0604020202020204" pitchFamily="34" charset="0"/>
                <a:cs typeface="Arial" panose="020B0604020202020204" pitchFamily="34" charset="0"/>
              </a:rPr>
              <a:t>While analytics and big data industry is recording an annual growth of almost 40%, the sector is witnessing an acute shortage of professionals. Specialized training is important to grow analytics skills. </a:t>
            </a:r>
            <a:endParaRPr lang="en-US" sz="2000" spc="-1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Consider these </a:t>
            </a:r>
            <a:r>
              <a:rPr lang="en-US" sz="2000" dirty="0">
                <a:solidFill>
                  <a:schemeClr val="accent2"/>
                </a:solidFill>
                <a:latin typeface="Arial" panose="020B0604020202020204" pitchFamily="34" charset="0"/>
                <a:cs typeface="Arial" panose="020B0604020202020204" pitchFamily="34" charset="0"/>
              </a:rPr>
              <a:t>Facts</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Analytics industry is growing at over 16% CAGR in India (</a:t>
            </a:r>
            <a:r>
              <a:rPr lang="en-US" sz="2000" spc="-10" dirty="0" err="1">
                <a:solidFill>
                  <a:schemeClr val="bg1"/>
                </a:solidFill>
                <a:latin typeface="Arial" panose="020B0604020202020204" pitchFamily="34" charset="0"/>
                <a:cs typeface="Arial" panose="020B0604020202020204" pitchFamily="34" charset="0"/>
              </a:rPr>
              <a:t>Source:Nasscomm</a:t>
            </a:r>
            <a:r>
              <a:rPr lang="en-US" sz="2000" spc="-10" dirty="0">
                <a:solidFill>
                  <a:schemeClr val="bg1"/>
                </a:solidFill>
                <a:latin typeface="Arial" panose="020B0604020202020204" pitchFamily="34" charset="0"/>
                <a:cs typeface="Arial" panose="020B0604020202020204" pitchFamily="34" charset="0"/>
              </a:rPr>
              <a:t>)</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In India, average salary for analysts and data scientists is 10.4 Lakhs per Annum (</a:t>
            </a:r>
            <a:r>
              <a:rPr lang="en-US" sz="2000" spc="-10" dirty="0" err="1">
                <a:solidFill>
                  <a:schemeClr val="bg1"/>
                </a:solidFill>
                <a:latin typeface="Arial" panose="020B0604020202020204" pitchFamily="34" charset="0"/>
                <a:cs typeface="Arial" panose="020B0604020202020204" pitchFamily="34" charset="0"/>
              </a:rPr>
              <a:t>Source:TOI</a:t>
            </a:r>
            <a:r>
              <a:rPr lang="en-US" sz="2000" spc="-10" dirty="0">
                <a:solidFill>
                  <a:schemeClr val="bg1"/>
                </a:solidFill>
                <a:latin typeface="Arial" panose="020B0604020202020204" pitchFamily="34" charset="0"/>
                <a:cs typeface="Arial" panose="020B0604020202020204" pitchFamily="34" charset="0"/>
              </a:rPr>
              <a:t>)</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Experts estimate a shortfall of approximately 200,000 data analysts in India by 2019 (Source: jigsaw Academy)</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Harvard Business Review (HBR) has called Data Scientist as the "Sexiest Job of 21st Century"</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10" name="TextBox 9">
            <a:extLst>
              <a:ext uri="{FF2B5EF4-FFF2-40B4-BE49-F238E27FC236}">
                <a16:creationId xmlns:a16="http://schemas.microsoft.com/office/drawing/2014/main" id="{BC2668BA-CD1E-4B36-9446-1F4CDF410892}"/>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Tree>
    <p:extLst>
      <p:ext uri="{BB962C8B-B14F-4D97-AF65-F5344CB8AC3E}">
        <p14:creationId xmlns:p14="http://schemas.microsoft.com/office/powerpoint/2010/main" val="403282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defTabSz="609630"/>
            <a:endParaRPr sz="2400">
              <a:solidFill>
                <a:prstClr val="black"/>
              </a:solidFill>
              <a:latin typeface="Calibri"/>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Business Analytics</a:t>
            </a:r>
          </a:p>
        </p:txBody>
      </p:sp>
    </p:spTree>
    <p:extLst>
      <p:ext uri="{BB962C8B-B14F-4D97-AF65-F5344CB8AC3E}">
        <p14:creationId xmlns:p14="http://schemas.microsoft.com/office/powerpoint/2010/main" val="109767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Neighborhood Technologies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3" name="Picture 2">
            <a:extLst>
              <a:ext uri="{FF2B5EF4-FFF2-40B4-BE49-F238E27FC236}">
                <a16:creationId xmlns:a16="http://schemas.microsoft.com/office/drawing/2014/main" id="{E7B8BD13-A06B-45A5-8F9F-4BEA765DAE27}"/>
              </a:ext>
            </a:extLst>
          </p:cNvPr>
          <p:cNvPicPr>
            <a:picLocks noChangeAspect="1"/>
          </p:cNvPicPr>
          <p:nvPr/>
        </p:nvPicPr>
        <p:blipFill>
          <a:blip r:embed="rId3"/>
          <a:stretch>
            <a:fillRect/>
          </a:stretch>
        </p:blipFill>
        <p:spPr>
          <a:xfrm>
            <a:off x="3269087" y="1973687"/>
            <a:ext cx="5653825" cy="2910625"/>
          </a:xfrm>
          <a:prstGeom prst="rect">
            <a:avLst/>
          </a:prstGeom>
        </p:spPr>
      </p:pic>
    </p:spTree>
    <p:extLst>
      <p:ext uri="{BB962C8B-B14F-4D97-AF65-F5344CB8AC3E}">
        <p14:creationId xmlns:p14="http://schemas.microsoft.com/office/powerpoint/2010/main" val="359116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Evolution of Decision Making</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10" name="Picture 9">
            <a:extLst>
              <a:ext uri="{FF2B5EF4-FFF2-40B4-BE49-F238E27FC236}">
                <a16:creationId xmlns:a16="http://schemas.microsoft.com/office/drawing/2014/main" id="{14649DCA-3382-4B3A-BB59-3514D8F04081}"/>
              </a:ext>
            </a:extLst>
          </p:cNvPr>
          <p:cNvPicPr>
            <a:picLocks noChangeAspect="1"/>
          </p:cNvPicPr>
          <p:nvPr/>
        </p:nvPicPr>
        <p:blipFill>
          <a:blip r:embed="rId3"/>
          <a:stretch>
            <a:fillRect/>
          </a:stretch>
        </p:blipFill>
        <p:spPr>
          <a:xfrm>
            <a:off x="706117" y="1302000"/>
            <a:ext cx="5205397" cy="3141188"/>
          </a:xfrm>
          <a:prstGeom prst="rect">
            <a:avLst/>
          </a:prstGeom>
        </p:spPr>
      </p:pic>
      <p:pic>
        <p:nvPicPr>
          <p:cNvPr id="14" name="Picture 13">
            <a:extLst>
              <a:ext uri="{FF2B5EF4-FFF2-40B4-BE49-F238E27FC236}">
                <a16:creationId xmlns:a16="http://schemas.microsoft.com/office/drawing/2014/main" id="{06D5C6E4-F3C4-4B11-8E30-624174FE6F40}"/>
              </a:ext>
            </a:extLst>
          </p:cNvPr>
          <p:cNvPicPr>
            <a:picLocks noChangeAspect="1"/>
          </p:cNvPicPr>
          <p:nvPr/>
        </p:nvPicPr>
        <p:blipFill>
          <a:blip r:embed="rId4"/>
          <a:stretch>
            <a:fillRect/>
          </a:stretch>
        </p:blipFill>
        <p:spPr>
          <a:xfrm>
            <a:off x="694184" y="5466370"/>
            <a:ext cx="5217330" cy="941387"/>
          </a:xfrm>
          <a:prstGeom prst="rect">
            <a:avLst/>
          </a:prstGeom>
        </p:spPr>
      </p:pic>
      <p:sp>
        <p:nvSpPr>
          <p:cNvPr id="16" name="object 6">
            <a:extLst>
              <a:ext uri="{FF2B5EF4-FFF2-40B4-BE49-F238E27FC236}">
                <a16:creationId xmlns:a16="http://schemas.microsoft.com/office/drawing/2014/main" id="{478898BE-407B-4D4B-B952-27115B24D965}"/>
              </a:ext>
            </a:extLst>
          </p:cNvPr>
          <p:cNvSpPr txBox="1"/>
          <p:nvPr/>
        </p:nvSpPr>
        <p:spPr>
          <a:xfrm>
            <a:off x="6129337" y="1302000"/>
            <a:ext cx="5538774" cy="5105757"/>
          </a:xfrm>
          <a:prstGeom prst="rect">
            <a:avLst/>
          </a:prstGeom>
          <a:solidFill>
            <a:schemeClr val="bg1">
              <a:lumMod val="95000"/>
            </a:schemeClr>
          </a:solidFill>
        </p:spPr>
        <p:txBody>
          <a:bodyPr vert="horz" wrap="square" lIns="0" tIns="26670" rIns="0" bIns="0" rtlCol="0">
            <a:spAutoFit/>
          </a:bodyPr>
          <a:lstStyle/>
          <a:p>
            <a:pPr marL="25400" marR="10160" algn="just">
              <a:lnSpc>
                <a:spcPct val="150000"/>
              </a:lnSpc>
              <a:buClr>
                <a:srgbClr val="095A82"/>
              </a:buClr>
              <a:tabLst>
                <a:tab pos="599440" algn="l"/>
              </a:tabLst>
            </a:pPr>
            <a:r>
              <a:rPr lang="en-IN" i="1" spc="-10" dirty="0">
                <a:solidFill>
                  <a:schemeClr val="accent1"/>
                </a:solidFill>
                <a:latin typeface="Arial" panose="020B0604020202020204" pitchFamily="34" charset="0"/>
                <a:cs typeface="Arial" panose="020B0604020202020204" pitchFamily="34" charset="0"/>
              </a:rPr>
              <a:t>Everyone makes decisions. Individuals face personal decisions such as choosing a college or graduate program, making product purchases, selecting a mortgage instrument, and investing for retirement.</a:t>
            </a:r>
          </a:p>
          <a:p>
            <a:pPr marL="598170" marR="10160" indent="-572770" algn="just">
              <a:lnSpc>
                <a:spcPct val="150000"/>
              </a:lnSpc>
              <a:buClr>
                <a:srgbClr val="095A82"/>
              </a:buClr>
              <a:buFont typeface="Wingdings"/>
              <a:buChar char=""/>
              <a:tabLst>
                <a:tab pos="599440" algn="l"/>
              </a:tabLst>
            </a:pPr>
            <a:endParaRPr lang="en-IN" i="1" spc="-10" dirty="0">
              <a:solidFill>
                <a:schemeClr val="accent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i="1" spc="-10" dirty="0">
                <a:solidFill>
                  <a:schemeClr val="accent1"/>
                </a:solidFill>
                <a:latin typeface="Arial" panose="020B0604020202020204" pitchFamily="34" charset="0"/>
                <a:cs typeface="Arial" panose="020B0604020202020204" pitchFamily="34" charset="0"/>
              </a:rPr>
              <a:t>Managers in business organizations make numerous decisions every day.</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What products to make and how to price them?</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Where to locate facilities?</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How many people to hire?</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Where to allocate advertising budgets?</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Whether or not make a Capital Investment?</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How to Schedule Production?</a:t>
            </a:r>
          </a:p>
        </p:txBody>
      </p:sp>
    </p:spTree>
    <p:extLst>
      <p:ext uri="{BB962C8B-B14F-4D97-AF65-F5344CB8AC3E}">
        <p14:creationId xmlns:p14="http://schemas.microsoft.com/office/powerpoint/2010/main" val="189579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Business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5" name="Picture 4">
            <a:extLst>
              <a:ext uri="{FF2B5EF4-FFF2-40B4-BE49-F238E27FC236}">
                <a16:creationId xmlns:a16="http://schemas.microsoft.com/office/drawing/2014/main" id="{2A4972D3-4A06-4478-AC3B-BBB8B561FC30}"/>
              </a:ext>
            </a:extLst>
          </p:cNvPr>
          <p:cNvPicPr>
            <a:picLocks noChangeAspect="1"/>
          </p:cNvPicPr>
          <p:nvPr/>
        </p:nvPicPr>
        <p:blipFill>
          <a:blip r:embed="rId3"/>
          <a:stretch>
            <a:fillRect/>
          </a:stretch>
        </p:blipFill>
        <p:spPr>
          <a:xfrm>
            <a:off x="479393" y="1276235"/>
            <a:ext cx="7679185" cy="4821883"/>
          </a:xfrm>
          <a:prstGeom prst="rect">
            <a:avLst/>
          </a:prstGeom>
        </p:spPr>
      </p:pic>
      <p:pic>
        <p:nvPicPr>
          <p:cNvPr id="8" name="Picture 7">
            <a:extLst>
              <a:ext uri="{FF2B5EF4-FFF2-40B4-BE49-F238E27FC236}">
                <a16:creationId xmlns:a16="http://schemas.microsoft.com/office/drawing/2014/main" id="{4B3910E9-B59B-4BB6-9A7C-DF4A9631E4BE}"/>
              </a:ext>
            </a:extLst>
          </p:cNvPr>
          <p:cNvPicPr>
            <a:picLocks noChangeAspect="1"/>
          </p:cNvPicPr>
          <p:nvPr/>
        </p:nvPicPr>
        <p:blipFill>
          <a:blip r:embed="rId4"/>
          <a:stretch>
            <a:fillRect/>
          </a:stretch>
        </p:blipFill>
        <p:spPr>
          <a:xfrm>
            <a:off x="8016535" y="1304385"/>
            <a:ext cx="3513738" cy="4783259"/>
          </a:xfrm>
          <a:prstGeom prst="rect">
            <a:avLst/>
          </a:prstGeom>
        </p:spPr>
      </p:pic>
    </p:spTree>
    <p:extLst>
      <p:ext uri="{BB962C8B-B14F-4D97-AF65-F5344CB8AC3E}">
        <p14:creationId xmlns:p14="http://schemas.microsoft.com/office/powerpoint/2010/main" val="289764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Defining Business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3" name="Picture 2">
            <a:extLst>
              <a:ext uri="{FF2B5EF4-FFF2-40B4-BE49-F238E27FC236}">
                <a16:creationId xmlns:a16="http://schemas.microsoft.com/office/drawing/2014/main" id="{2B85BAFA-D38B-4CE4-859E-CF2160E1D9A2}"/>
              </a:ext>
            </a:extLst>
          </p:cNvPr>
          <p:cNvPicPr>
            <a:picLocks noChangeAspect="1"/>
          </p:cNvPicPr>
          <p:nvPr/>
        </p:nvPicPr>
        <p:blipFill>
          <a:blip r:embed="rId3"/>
          <a:stretch>
            <a:fillRect/>
          </a:stretch>
        </p:blipFill>
        <p:spPr>
          <a:xfrm>
            <a:off x="706120" y="1350700"/>
            <a:ext cx="10843729" cy="5113927"/>
          </a:xfrm>
          <a:prstGeom prst="rect">
            <a:avLst/>
          </a:prstGeom>
        </p:spPr>
      </p:pic>
    </p:spTree>
    <p:extLst>
      <p:ext uri="{BB962C8B-B14F-4D97-AF65-F5344CB8AC3E}">
        <p14:creationId xmlns:p14="http://schemas.microsoft.com/office/powerpoint/2010/main" val="646892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3809</TotalTime>
  <Words>1005</Words>
  <Application>Microsoft Office PowerPoint</Application>
  <PresentationFormat>Widescreen</PresentationFormat>
  <Paragraphs>112</Paragraphs>
  <Slides>30</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1" baseType="lpstr">
      <vt:lpstr>Arial</vt:lpstr>
      <vt:lpstr>Arial Black</vt:lpstr>
      <vt:lpstr>Calibri</vt:lpstr>
      <vt:lpstr>Calibri Light</vt:lpstr>
      <vt:lpstr>Courier New</vt:lpstr>
      <vt:lpstr>Harrington</vt:lpstr>
      <vt:lpstr>Wingdings</vt:lpstr>
      <vt:lpstr>Office Theme</vt:lpstr>
      <vt:lpstr>1_Office Theme</vt:lpstr>
      <vt:lpstr>3_Office Theme</vt:lpstr>
      <vt:lpstr>Bitmap Image</vt:lpstr>
      <vt:lpstr>1. 4   W E L C O M E   T O    D A T A   S C I  E N C E   W O R L D</vt:lpstr>
      <vt:lpstr>PowerPoint Presentation</vt:lpstr>
      <vt:lpstr>Part – I Welcome to Data Science World</vt:lpstr>
      <vt:lpstr>Data &amp; Facts</vt:lpstr>
      <vt:lpstr>Understanding Business Analytics</vt:lpstr>
      <vt:lpstr>Data Science Neighborhood Technologies </vt:lpstr>
      <vt:lpstr>Evolution of Decision Making</vt:lpstr>
      <vt:lpstr>Business Analytics</vt:lpstr>
      <vt:lpstr>Defining Business Analytics</vt:lpstr>
      <vt:lpstr>Types of Analytics</vt:lpstr>
      <vt:lpstr>Types of Analytics</vt:lpstr>
      <vt:lpstr>Descriptive Analytics</vt:lpstr>
      <vt:lpstr>Predictive Analytics</vt:lpstr>
      <vt:lpstr>Prescriptive Analytics</vt:lpstr>
      <vt:lpstr>Analytics Fact</vt:lpstr>
      <vt:lpstr>Analytics Fact</vt:lpstr>
      <vt:lpstr>Understanding Data Science</vt:lpstr>
      <vt:lpstr>What is Data Science?</vt:lpstr>
      <vt:lpstr>Understanding Bigdata</vt:lpstr>
      <vt:lpstr>What is Big Data?</vt:lpstr>
      <vt:lpstr>Technology associated with Big Data</vt:lpstr>
      <vt:lpstr>Decision Making Case Study in  Data Science</vt:lpstr>
      <vt:lpstr>Decision Making Case Study 1 – Titanic Tragedy</vt:lpstr>
      <vt:lpstr>Decision Making Case Study 1 - Titanic Tragedy</vt:lpstr>
      <vt:lpstr>Decision Making Case Study 1 - Titanic Tragedy</vt:lpstr>
      <vt:lpstr>Decision Making Case Study 2 – Walmart Sales</vt:lpstr>
      <vt:lpstr>Decision Making Case Study  3 - World Cup Football</vt:lpstr>
      <vt:lpstr>Decision Making Case Study 4 – World Cup Cricket</vt:lpstr>
      <vt:lpstr>Data Science World Summary </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536</cp:revision>
  <dcterms:created xsi:type="dcterms:W3CDTF">2020-10-10T11:44:08Z</dcterms:created>
  <dcterms:modified xsi:type="dcterms:W3CDTF">2020-11-20T15:51:36Z</dcterms:modified>
</cp:coreProperties>
</file>